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3" r:id="rId4"/>
    <p:sldId id="264" r:id="rId5"/>
    <p:sldId id="265" r:id="rId6"/>
    <p:sldId id="272" r:id="rId7"/>
    <p:sldId id="266" r:id="rId8"/>
    <p:sldId id="268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1721-97DB-4C4F-BBBE-AF8152E8B53B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3F7A7-DF15-406B-84EB-FF52B2B2B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77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F7A7-DF15-406B-84EB-FF52B2B2B9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28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F7A7-DF15-406B-84EB-FF52B2B2B9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6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F7A7-DF15-406B-84EB-FF52B2B2B9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64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F7A7-DF15-406B-84EB-FF52B2B2B9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64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24.06.19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642918"/>
            <a:ext cx="2995266" cy="120190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ea typeface="+mj-ea"/>
                <a:cs typeface="+mj-cs"/>
              </a:rPr>
              <a:t>«… воспитание речи есть всегда воспитание мысли. Одно неделимо от другого.»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К.И. Чуковский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Users\132\Desktop\МУЗЕЙ\18e749542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14818"/>
            <a:ext cx="241946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7416824" cy="2232248"/>
          </a:xfr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Ludvig van Bethoveen" pitchFamily="2" charset="0"/>
                <a:cs typeface="Times New Roman" pitchFamily="18" charset="0"/>
              </a:rPr>
              <a:t>Речевая готовность детей к </a:t>
            </a:r>
            <a:r>
              <a:rPr lang="ru-RU" sz="4800" i="1" dirty="0" smtClean="0">
                <a:solidFill>
                  <a:schemeClr val="tx1"/>
                </a:solidFill>
                <a:latin typeface="Ludvig van Bethoveen" pitchFamily="2" charset="0"/>
                <a:cs typeface="Times New Roman" pitchFamily="18" charset="0"/>
              </a:rPr>
              <a:t>школе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Ludvig van Bethoveen" pitchFamily="2" charset="0"/>
                <a:cs typeface="Times New Roman" pitchFamily="18" charset="0"/>
              </a:rPr>
              <a:t>Составила учитель-логопед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Ludvig van Bethoveen" pitchFamily="2" charset="0"/>
                <a:cs typeface="Times New Roman" pitchFamily="18" charset="0"/>
              </a:rPr>
              <a:t>МОАУ «СОШ №86» Андреева Е.С.</a:t>
            </a:r>
            <a:endParaRPr lang="ru-RU" sz="1800" i="1" dirty="0" smtClean="0">
              <a:solidFill>
                <a:schemeClr val="tx1"/>
              </a:solidFill>
              <a:latin typeface="Ludvig van Bethoveen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Ludvig van Bethoveen" pitchFamily="2" charset="0"/>
              </a:rPr>
              <a:t>Если ваш ребенок имеет трудности </a:t>
            </a:r>
          </a:p>
          <a:p>
            <a:pPr algn="ctr"/>
            <a:r>
              <a:rPr lang="ru-RU" sz="3600" dirty="0" smtClean="0">
                <a:latin typeface="Ludvig van Bethoveen" pitchFamily="2" charset="0"/>
              </a:rPr>
              <a:t>в речевом развитии и нуждается </a:t>
            </a:r>
          </a:p>
          <a:p>
            <a:pPr algn="ctr"/>
            <a:r>
              <a:rPr lang="ru-RU" sz="3600" dirty="0" smtClean="0">
                <a:latin typeface="Ludvig van Bethoveen" pitchFamily="2" charset="0"/>
              </a:rPr>
              <a:t>в специальной помощи, </a:t>
            </a:r>
          </a:p>
          <a:p>
            <a:pPr algn="ctr"/>
            <a:r>
              <a:rPr lang="ru-RU" sz="3600" dirty="0" smtClean="0">
                <a:latin typeface="Ludvig van Bethoveen" pitchFamily="2" charset="0"/>
              </a:rPr>
              <a:t>не стоит надеяться на то, что он </a:t>
            </a:r>
          </a:p>
          <a:p>
            <a:pPr algn="ctr"/>
            <a:r>
              <a:rPr lang="ru-RU" sz="3600" dirty="0" smtClean="0">
                <a:latin typeface="Ludvig van Bethoveen" pitchFamily="2" charset="0"/>
              </a:rPr>
              <a:t>«вырастет, и сам научится говорить».</a:t>
            </a:r>
          </a:p>
          <a:p>
            <a:pPr algn="ctr"/>
            <a:r>
              <a:rPr lang="ru-RU" sz="3600" dirty="0" smtClean="0">
                <a:latin typeface="Ludvig van Bethoveen" pitchFamily="2" charset="0"/>
              </a:rPr>
              <a:t> </a:t>
            </a:r>
          </a:p>
          <a:p>
            <a:pPr algn="ctr"/>
            <a:r>
              <a:rPr lang="ru-RU" sz="3600" b="1" dirty="0" smtClean="0">
                <a:latin typeface="Ludvig van Bethoveen" pitchFamily="2" charset="0"/>
              </a:rPr>
              <a:t>Необходимо обратиться к логопеду</a:t>
            </a:r>
            <a:endParaRPr lang="ru-RU" sz="3600" b="1" dirty="0">
              <a:latin typeface="Ludvig van Bethove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r="-6890" b="68689"/>
          <a:stretch>
            <a:fillRect/>
          </a:stretch>
        </p:blipFill>
        <p:spPr bwMode="auto">
          <a:xfrm>
            <a:off x="395536" y="1340768"/>
            <a:ext cx="2750691" cy="55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24878" r="-6890" b="44892"/>
          <a:stretch>
            <a:fillRect/>
          </a:stretch>
        </p:blipFill>
        <p:spPr bwMode="auto">
          <a:xfrm rot="733572">
            <a:off x="6105330" y="1266533"/>
            <a:ext cx="2750691" cy="53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48044" r="-6890" b="19532"/>
          <a:stretch>
            <a:fillRect/>
          </a:stretch>
        </p:blipFill>
        <p:spPr bwMode="auto">
          <a:xfrm rot="491950">
            <a:off x="4598684" y="5638448"/>
            <a:ext cx="2750691" cy="5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6093296"/>
            <a:ext cx="6624736" cy="72008"/>
          </a:xfrm>
          <a:blipFill>
            <a:blip r:embed="rId3" cstate="print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.</a:t>
            </a:r>
            <a:endParaRPr lang="ru-RU" sz="2000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83568" y="1772816"/>
            <a:ext cx="7920880" cy="34563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b="1" noProof="0" dirty="0" smtClean="0">
                <a:latin typeface="Ludvig van Bethoveen" pitchFamily="2" charset="0"/>
              </a:rPr>
              <a:t>Спасибо за внимание!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3.hostingkartinok.com/uploads/images/2014/01/ab49f5531af8b6482dd804f33a41f61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157192"/>
            <a:ext cx="177281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r="-6890" b="68689"/>
          <a:stretch>
            <a:fillRect/>
          </a:stretch>
        </p:blipFill>
        <p:spPr bwMode="auto">
          <a:xfrm>
            <a:off x="395536" y="1340768"/>
            <a:ext cx="2750691" cy="55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24878" r="-6890" b="44892"/>
          <a:stretch>
            <a:fillRect/>
          </a:stretch>
        </p:blipFill>
        <p:spPr bwMode="auto">
          <a:xfrm rot="733572">
            <a:off x="6105330" y="1266533"/>
            <a:ext cx="2750691" cy="53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48044" r="-6890" b="19532"/>
          <a:stretch>
            <a:fillRect/>
          </a:stretch>
        </p:blipFill>
        <p:spPr bwMode="auto">
          <a:xfrm rot="491950">
            <a:off x="4598684" y="5638448"/>
            <a:ext cx="2750691" cy="5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548680"/>
            <a:ext cx="3889002" cy="5616624"/>
          </a:xfrm>
          <a:blipFill>
            <a:blip r:embed="rId3" cstate="print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В норме вся звуковая сторона речи должна быть усвоена ребёнком полностью к 6 – 7 годам. </a:t>
            </a:r>
            <a:br>
              <a:rPr lang="ru-RU" sz="2000" dirty="0" smtClean="0"/>
            </a:br>
            <a:r>
              <a:rPr lang="ru-RU" sz="2000" dirty="0" smtClean="0"/>
              <a:t>   К этому возрасту необходимо уметь различать звуки на слух и в произношении. </a:t>
            </a:r>
            <a:br>
              <a:rPr lang="ru-RU" sz="2000" dirty="0" smtClean="0"/>
            </a:br>
            <a:r>
              <a:rPr lang="ru-RU" sz="2000" dirty="0" smtClean="0"/>
              <a:t>   Приходя в школу, у вашего ребенка должно быть четкое, правильное произношение всех звуков.</a:t>
            </a:r>
            <a:endParaRPr lang="ru-RU" sz="2000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83568" y="476672"/>
            <a:ext cx="4031308" cy="56166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noProof="0" dirty="0" smtClean="0">
                <a:latin typeface="Ludvig van Bethoveen" pitchFamily="2" charset="0"/>
              </a:rPr>
              <a:t>Звуковая сторона</a:t>
            </a:r>
            <a:r>
              <a:rPr lang="ru-RU" sz="4800" dirty="0">
                <a:latin typeface="Ludvig van Bethoveen" pitchFamily="2" charset="0"/>
                <a:ea typeface="+mj-ea"/>
                <a:cs typeface="+mj-cs"/>
              </a:rPr>
              <a:t> </a:t>
            </a:r>
            <a:r>
              <a:rPr lang="ru-RU" sz="4800" dirty="0" smtClean="0">
                <a:latin typeface="Ludvig van Bethoveen" pitchFamily="2" charset="0"/>
                <a:ea typeface="+mj-ea"/>
                <a:cs typeface="+mj-cs"/>
              </a:rPr>
              <a:t>– четкое, правильное произношение всех звуков</a:t>
            </a:r>
            <a:endParaRPr lang="ru-RU" sz="4800" b="1" noProof="0" dirty="0" smtClean="0">
              <a:latin typeface="Ludvig van Bethoveen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3.hostingkartinok.com/uploads/images/2014/01/ab49f5531af8b6482dd804f33a41f61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157192"/>
            <a:ext cx="177281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24878" r="-6890" b="44892"/>
          <a:stretch>
            <a:fillRect/>
          </a:stretch>
        </p:blipFill>
        <p:spPr bwMode="auto">
          <a:xfrm>
            <a:off x="5652120" y="5877272"/>
            <a:ext cx="2750691" cy="53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403648" y="4797152"/>
            <a:ext cx="7488832" cy="135976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		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r="-6890" b="68689"/>
          <a:stretch>
            <a:fillRect/>
          </a:stretch>
        </p:blipFill>
        <p:spPr bwMode="auto">
          <a:xfrm rot="20872362">
            <a:off x="494807" y="615438"/>
            <a:ext cx="2750691" cy="55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48044" r="-6890" b="19532"/>
          <a:stretch>
            <a:fillRect/>
          </a:stretch>
        </p:blipFill>
        <p:spPr bwMode="auto">
          <a:xfrm rot="491950">
            <a:off x="350211" y="4486321"/>
            <a:ext cx="2750691" cy="5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48680"/>
            <a:ext cx="8072494" cy="3809014"/>
          </a:xfr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Ludvig van Bethoveen" pitchFamily="2" charset="0"/>
              </a:rPr>
              <a:t>Фонематическое (слуховое) восприятие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latin typeface="+mn-lt"/>
              </a:rPr>
              <a:t>Ребенок умеет называть слова с заданным звуком;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определять позицию звука в слове;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определять количество и последовательность звуков в слове;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составлять слова из звуков;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различать звуки по звонкости – глухости,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твердости – мягкости, свистящие – шипящие.</a:t>
            </a:r>
            <a:endParaRPr lang="ru-RU" sz="2200" dirty="0">
              <a:latin typeface="+mn-lt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14480" y="4286256"/>
            <a:ext cx="6817960" cy="207170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Ludvig van Bethoveen" pitchFamily="2" charset="0"/>
              </a:rPr>
              <a:t>Необходимо тренировать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Ludvig van Bethoveen" pitchFamily="2" charset="0"/>
              </a:rPr>
              <a:t>названные умения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Ludvig van Bethoveen" pitchFamily="2" charset="0"/>
              </a:rPr>
              <a:t>Четко знать все буквы алфавита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dvig van Bethoveen" pitchFamily="2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2996952"/>
            <a:ext cx="813690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aseline="0" dirty="0" smtClean="0"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aseline="0" dirty="0" smtClean="0"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7624" y="476672"/>
            <a:ext cx="734481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2" name="Picture 4" descr="https://img-fotki.yandex.ru/get/6445/163781271.65/0_99ab0_3002eef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76148" y="-240004"/>
            <a:ext cx="6383632" cy="7240920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54726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Ludvig van Bethoveen" pitchFamily="2" charset="0"/>
              </a:rPr>
              <a:t>Грамматический </a:t>
            </a:r>
          </a:p>
          <a:p>
            <a:pPr algn="ctr"/>
            <a:r>
              <a:rPr lang="ru-RU" sz="4000" dirty="0" smtClean="0">
                <a:latin typeface="Ludvig van Bethoveen" pitchFamily="2" charset="0"/>
              </a:rPr>
              <a:t>строй речи: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Ребенок использует разные способы словообразования и словоизменения </a:t>
            </a:r>
          </a:p>
          <a:p>
            <a:pPr algn="ctr"/>
            <a:r>
              <a:rPr lang="ru-RU" sz="2000" dirty="0" smtClean="0"/>
              <a:t>(правильно употребляет слова с уменьшительно-ласкательными суффиксами, образовывает слова в нужной форме, образовывает прилагательные от существительных, изменяет существительные по числам, падежам, глаголы по видам, понимает и употребляет предлоги, согласовывает числительные и прилагательные с существительными). </a:t>
            </a:r>
          </a:p>
          <a:p>
            <a:pPr algn="ctr"/>
            <a:r>
              <a:rPr lang="ru-RU" sz="4000" i="1" dirty="0" smtClean="0">
                <a:latin typeface="Ludvig van Bethoveen" pitchFamily="2" charset="0"/>
              </a:rPr>
              <a:t>Необходимо</a:t>
            </a:r>
            <a:r>
              <a:rPr lang="ru-RU" i="1" dirty="0" smtClean="0"/>
              <a:t>: Исправлять ошибки! </a:t>
            </a:r>
          </a:p>
          <a:p>
            <a:pPr algn="ctr"/>
            <a:r>
              <a:rPr lang="ru-RU" dirty="0" smtClean="0"/>
              <a:t>Игры:  «Скажи ласково» , «Один-много» , «Из чего - какой?» , «Давай посчитаем».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img-fotki.yandex.ru/get/6445/163781271.65/0_99ab0_3002eef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9051"/>
            <a:ext cx="7035124" cy="6488949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21131702">
            <a:off x="391957" y="2265948"/>
            <a:ext cx="282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Monotype Corsiva" pitchFamily="66" charset="0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196752"/>
            <a:ext cx="57606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Ludvig van Bethoveen" pitchFamily="2" charset="0"/>
              </a:rPr>
              <a:t>Слоговая структура слова </a:t>
            </a:r>
          </a:p>
          <a:p>
            <a:pPr algn="ctr"/>
            <a:r>
              <a:rPr lang="ru-RU" sz="2400" dirty="0" smtClean="0"/>
              <a:t>Ребенок безошибочно произносит  слова сложного слогового состава типа: </a:t>
            </a:r>
          </a:p>
          <a:p>
            <a:pPr algn="ctr"/>
            <a:r>
              <a:rPr lang="ru-RU" sz="2400" dirty="0" smtClean="0"/>
              <a:t>экскурсовод, сковорода, регулировщик, аквалангист и т.п. </a:t>
            </a:r>
          </a:p>
          <a:p>
            <a:pPr algn="ctr"/>
            <a:r>
              <a:rPr lang="ru-RU" sz="3600" dirty="0" smtClean="0">
                <a:latin typeface="Ludvig van Bethoveen" pitchFamily="2" charset="0"/>
              </a:rPr>
              <a:t> </a:t>
            </a:r>
            <a:r>
              <a:rPr lang="ru-RU" sz="2800" dirty="0" smtClean="0">
                <a:latin typeface="Ludvig van Bethoveen" pitchFamily="2" charset="0"/>
              </a:rPr>
              <a:t>При затруднениях необходимо произносить с ребенком сложные слова, отхлопывая каждый слог.</a:t>
            </a:r>
            <a:endParaRPr lang="ru-RU" sz="2800" dirty="0">
              <a:latin typeface="Ludvig van Bethove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2996952"/>
            <a:ext cx="813690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aseline="0" dirty="0" smtClean="0"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aseline="0" dirty="0" smtClean="0"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7624" y="476672"/>
            <a:ext cx="734481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2" name="Picture 4" descr="https://img-fotki.yandex.ru/get/6445/163781271.65/0_99ab0_3002eef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63406" y="320970"/>
            <a:ext cx="5809279" cy="6264696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836712"/>
            <a:ext cx="50405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Ludvig van Bethoveen" pitchFamily="2" charset="0"/>
              </a:rPr>
              <a:t>Словарный запас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К 7 годам у ребёнка должен быть достаточно большой словарный запас (около 3500 слов)</a:t>
            </a:r>
            <a:br>
              <a:rPr lang="ru-RU" sz="2000" dirty="0" smtClean="0"/>
            </a:br>
            <a:r>
              <a:rPr lang="ru-RU" sz="2000" dirty="0" smtClean="0"/>
              <a:t>В своей речи он активно использует все части речи (существительные, прилагательные, глаголы, наречия, антонимы, синонимы, числительные), понимать переносное значение слов, подбирать обобщающие понятия для группы предметов, знать многозначные слова.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img-fotki.yandex.ru/get/6445/163781271.65/0_99ab0_3002eef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-285776"/>
            <a:ext cx="7164288" cy="703512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21131702">
            <a:off x="391957" y="2265948"/>
            <a:ext cx="282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Monotype Corsiva" pitchFamily="66" charset="0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20688"/>
            <a:ext cx="61926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Ludvig van Bethoveen" pitchFamily="2" charset="0"/>
              </a:rPr>
              <a:t>Связная речь </a:t>
            </a:r>
          </a:p>
          <a:p>
            <a:r>
              <a:rPr lang="ru-RU" dirty="0" smtClean="0"/>
              <a:t>Ребенок должен уметь отвечать на вопросы; пересказывать; рассказывать об увиденном; составлять рассказы по картинке.</a:t>
            </a:r>
          </a:p>
          <a:p>
            <a:r>
              <a:rPr lang="ru-RU" dirty="0" smtClean="0"/>
              <a:t> При пересказе (рассказе) обращается внимание</a:t>
            </a:r>
            <a:br>
              <a:rPr lang="ru-RU" dirty="0" smtClean="0"/>
            </a:br>
            <a:r>
              <a:rPr lang="ru-RU" dirty="0" smtClean="0"/>
              <a:t>- на понимание ребёнком текста (формулирование основной мысли),</a:t>
            </a:r>
            <a:br>
              <a:rPr lang="ru-RU" dirty="0" smtClean="0"/>
            </a:br>
            <a:r>
              <a:rPr lang="ru-RU" dirty="0" smtClean="0"/>
              <a:t>- на структурирование текста (последовательность и точность построения пересказа),</a:t>
            </a:r>
            <a:br>
              <a:rPr lang="ru-RU" dirty="0" smtClean="0"/>
            </a:br>
            <a:r>
              <a:rPr lang="ru-RU" dirty="0" smtClean="0"/>
              <a:t>- на лексику (полнота и точность использования слов),</a:t>
            </a:r>
            <a:br>
              <a:rPr lang="ru-RU" dirty="0" smtClean="0"/>
            </a:br>
            <a:r>
              <a:rPr lang="ru-RU" dirty="0" smtClean="0"/>
              <a:t>- на грамматику (правильное построение предложения, </a:t>
            </a:r>
          </a:p>
          <a:p>
            <a:r>
              <a:rPr lang="ru-RU" dirty="0" smtClean="0"/>
              <a:t>умение использовать сложные предложения). </a:t>
            </a:r>
          </a:p>
          <a:p>
            <a:r>
              <a:rPr lang="ru-RU" sz="3200" dirty="0" smtClean="0">
                <a:latin typeface="Ludvig van Bethoveen" pitchFamily="2" charset="0"/>
              </a:rPr>
              <a:t>Необходимо:</a:t>
            </a:r>
            <a:r>
              <a:rPr lang="ru-RU" dirty="0" smtClean="0"/>
              <a:t> чтение и рассказывание сказок; вопросы по содержанию сказки (полные ответы ребенка); пересказать сказку;  рассказывание из личного опыта; запоминать и рассказывать стихи.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img-fotki.yandex.ru/get/6445/163781271.65/0_99ab0_3002eef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3286"/>
            <a:ext cx="8429684" cy="669471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21131702">
            <a:off x="391957" y="2265948"/>
            <a:ext cx="282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Monotype Corsiva" pitchFamily="66" charset="0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81439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/>
              <a:t>Необходимо учитывать важность речевого окружения ребенка. Речь должна быть четкой, ясной, грамотной. 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юбые совместные игры и действия, даже самые простые, полезны для ребенка, поскольку они развивают не только речь, но и высшие психические функции: внимание, мышление, память, восприятие. Но и они принесут пользу только тогда, когда выполняются без принуждения, в игровой форме, с положительным эмоциональным настроем. </a:t>
            </a:r>
            <a:br>
              <a:rPr lang="ru-RU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Обязательно нужны терпение, время, система.</a:t>
            </a:r>
            <a:endParaRPr lang="ru-RU" sz="2800" dirty="0" smtClean="0">
              <a:cs typeface="Arial" pitchFamily="34" charset="0"/>
            </a:endParaRPr>
          </a:p>
          <a:p>
            <a:pPr algn="ctr"/>
            <a:endParaRPr lang="ru-RU" sz="2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7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Ludvig van Bethoveen" pitchFamily="2" charset="0"/>
              </a:rPr>
              <a:t>Мелкая моторика рук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Хорошо развитая мелкая моторика способствует развитию речи </a:t>
            </a:r>
          </a:p>
          <a:p>
            <a:pPr algn="ctr"/>
            <a:r>
              <a:rPr lang="ru-RU" sz="2000" dirty="0" smtClean="0"/>
              <a:t>(пальчиковая гимнастика, игры с прищепками, </a:t>
            </a:r>
            <a:r>
              <a:rPr lang="ru-RU" sz="2000" dirty="0" err="1" smtClean="0"/>
              <a:t>ниткография</a:t>
            </a:r>
            <a:r>
              <a:rPr lang="ru-RU" sz="2000" dirty="0" smtClean="0"/>
              <a:t>, использование шариков </a:t>
            </a:r>
            <a:r>
              <a:rPr lang="ru-RU" sz="2000" dirty="0" err="1" smtClean="0"/>
              <a:t>су-джок</a:t>
            </a:r>
            <a:r>
              <a:rPr lang="ru-RU" sz="2000" dirty="0" smtClean="0"/>
              <a:t> и </a:t>
            </a:r>
            <a:r>
              <a:rPr lang="ru-RU" sz="2000" dirty="0" err="1" smtClean="0"/>
              <a:t>иппликатора</a:t>
            </a:r>
            <a:r>
              <a:rPr lang="ru-RU" sz="2000" dirty="0" smtClean="0"/>
              <a:t> Кузнецова, обведение и штриховка предметов, шнуровка, нанизывание бусинок, аппликации, лепка, плетение, вырезание ножницами и т.д.).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12975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Ludvig van Bethoveen" pitchFamily="2" charset="0"/>
              </a:rPr>
              <a:t> Речевая коммуникация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- активность в общении,</a:t>
            </a:r>
            <a:br>
              <a:rPr lang="ru-RU" sz="2000" dirty="0" smtClean="0"/>
            </a:br>
            <a:r>
              <a:rPr lang="ru-RU" sz="2000" dirty="0" smtClean="0"/>
              <a:t>- умение слушать и понимать речь,</a:t>
            </a:r>
            <a:br>
              <a:rPr lang="ru-RU" sz="2000" dirty="0" smtClean="0"/>
            </a:br>
            <a:r>
              <a:rPr lang="ru-RU" sz="2000" dirty="0" smtClean="0"/>
              <a:t>- строить общение с учетом ситуации,</a:t>
            </a:r>
            <a:br>
              <a:rPr lang="ru-RU" sz="2000" dirty="0" smtClean="0"/>
            </a:br>
            <a:r>
              <a:rPr lang="ru-RU" sz="2000" dirty="0" smtClean="0"/>
              <a:t>- легко входить в контакт с детьми и взрослыми,</a:t>
            </a:r>
            <a:br>
              <a:rPr lang="ru-RU" sz="2000" dirty="0" smtClean="0"/>
            </a:br>
            <a:r>
              <a:rPr lang="ru-RU" sz="2000" dirty="0" smtClean="0"/>
              <a:t>- ясно и последовательно выражать свои мысли,</a:t>
            </a:r>
            <a:br>
              <a:rPr lang="ru-RU" sz="2000" dirty="0" smtClean="0"/>
            </a:br>
            <a:r>
              <a:rPr lang="ru-RU" sz="2000" dirty="0" smtClean="0"/>
              <a:t>- пользоваться формами речевого этикета.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263</Words>
  <Application>Microsoft Office PowerPoint</Application>
  <PresentationFormat>Экран (4:3)</PresentationFormat>
  <Paragraphs>50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В норме вся звуковая сторона речи должна быть усвоена ребёнком полностью к 6 – 7 годам.     К этому возрасту необходимо уметь различать звуки на слух и в произношении.     Приходя в школу, у вашего ребенка должно быть четкое, правильное произношение всех звуков.</vt:lpstr>
      <vt:lpstr>Фонематическое (слуховое) восприятие  Ребенок умеет называть слова с заданным звуком;  определять позицию звука в слове;  определять количество и последовательность звуков в слове;  составлять слова из звуков; различать звуки по звонкости – глухости,  твердости – мягкости, свистящие – шипящие.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195</cp:revision>
  <dcterms:created xsi:type="dcterms:W3CDTF">2013-08-20T23:50:31Z</dcterms:created>
  <dcterms:modified xsi:type="dcterms:W3CDTF">2019-06-24T06:42:29Z</dcterms:modified>
</cp:coreProperties>
</file>